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017" r:id="rId3"/>
    <p:sldId id="1018" r:id="rId4"/>
    <p:sldId id="1019" r:id="rId5"/>
    <p:sldId id="1020" r:id="rId6"/>
    <p:sldId id="1021" r:id="rId7"/>
    <p:sldId id="1058" r:id="rId8"/>
    <p:sldId id="1022" r:id="rId9"/>
    <p:sldId id="1036" r:id="rId10"/>
    <p:sldId id="1059" r:id="rId11"/>
    <p:sldId id="1033" r:id="rId12"/>
    <p:sldId id="1060" r:id="rId13"/>
    <p:sldId id="1061" r:id="rId14"/>
    <p:sldId id="1043" r:id="rId15"/>
    <p:sldId id="1062" r:id="rId16"/>
    <p:sldId id="1056" r:id="rId17"/>
    <p:sldId id="1063" r:id="rId18"/>
    <p:sldId id="1064" r:id="rId19"/>
    <p:sldId id="1066" r:id="rId20"/>
    <p:sldId id="1067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435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 dirty="0">
                <a:solidFill>
                  <a:srgbClr val="549E39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相互作用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重力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与重心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630541"/>
            <a:ext cx="11485848" cy="646331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重力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和质量的关系</a:t>
            </a:r>
            <a:endParaRPr lang="zh-CN" altLang="en-US" dirty="0"/>
          </a:p>
        </p:txBody>
      </p:sp>
      <p:pic>
        <p:nvPicPr>
          <p:cNvPr id="6" name="24要点破.eps" descr="id:21474934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755242"/>
            <a:ext cx="7272808" cy="628085"/>
          </a:xfrm>
          <a:prstGeom prst="rect">
            <a:avLst/>
          </a:prstGeom>
        </p:spPr>
      </p:pic>
      <p:pic>
        <p:nvPicPr>
          <p:cNvPr id="7" name="要点1.eps" descr="id:21474934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662667"/>
            <a:ext cx="1228725" cy="431165"/>
          </a:xfrm>
          <a:prstGeom prst="rect">
            <a:avLst/>
          </a:prstGeom>
        </p:spPr>
      </p:pic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699358"/>
              </p:ext>
            </p:extLst>
          </p:nvPr>
        </p:nvGraphicFramePr>
        <p:xfrm>
          <a:off x="343711" y="2468840"/>
          <a:ext cx="11502992" cy="3370744"/>
        </p:xfrm>
        <a:graphic>
          <a:graphicData uri="http://schemas.openxmlformats.org/drawingml/2006/table">
            <a:tbl>
              <a:tblPr firstRow="1" firstCol="1" bandRow="1"/>
              <a:tblGrid>
                <a:gridCol w="1550604">
                  <a:extLst>
                    <a:ext uri="{9D8B030D-6E8A-4147-A177-3AD203B41FA5}">
                      <a16:colId xmlns:a16="http://schemas.microsoft.com/office/drawing/2014/main" val="1784812772"/>
                    </a:ext>
                  </a:extLst>
                </a:gridCol>
                <a:gridCol w="4776955">
                  <a:extLst>
                    <a:ext uri="{9D8B030D-6E8A-4147-A177-3AD203B41FA5}">
                      <a16:colId xmlns:a16="http://schemas.microsoft.com/office/drawing/2014/main" val="1466848328"/>
                    </a:ext>
                  </a:extLst>
                </a:gridCol>
                <a:gridCol w="5175433">
                  <a:extLst>
                    <a:ext uri="{9D8B030D-6E8A-4147-A177-3AD203B41FA5}">
                      <a16:colId xmlns:a16="http://schemas.microsoft.com/office/drawing/2014/main" val="531104278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重力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质量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5484439"/>
                  </a:ext>
                </a:extLst>
              </a:tr>
              <a:tr h="6275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性质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物体受到地球的吸引力的一个分力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物体本身的一种属性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1427777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变化情况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随着地理位置的改变而有所变化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不随地理位置的改变而发生变化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2869245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测量工具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测力计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二力平衡原理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天平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杠杆原理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26757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标矢性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矢量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标量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603501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联系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mg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94808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0166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07315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同济大学第一附属中学期中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的物体在倾角为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的固定斜面上匀速下滑，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9.8 N/kg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，则该物体所受重力大小为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，方向为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1.eps" descr="id:21474913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p:pic>
        <p:nvPicPr>
          <p:cNvPr id="6" name="as789.jpg" descr="id:21474934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99062" y="2430364"/>
            <a:ext cx="3384376" cy="158901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1488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073150" algn="l"/>
                <a:tab pos="594042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98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竖直向下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答案.eps" descr="id:2147493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0424" y="4311497"/>
            <a:ext cx="842082" cy="299992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7201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982663" algn="l"/>
                <a:tab pos="107315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物体所受的重力与物体的运动状态无关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该物体所受重力大小为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9.8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98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方向为竖直向下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24解析.eps" descr="id:214749349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30424" y="4907301"/>
            <a:ext cx="840740" cy="29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7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538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的图示和力的示意图的比较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2.eps" descr="id:21474935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18661"/>
            <a:ext cx="1228725" cy="431165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502166"/>
              </p:ext>
            </p:extLst>
          </p:nvPr>
        </p:nvGraphicFramePr>
        <p:xfrm>
          <a:off x="343712" y="1588471"/>
          <a:ext cx="11502991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664873">
                  <a:extLst>
                    <a:ext uri="{9D8B030D-6E8A-4147-A177-3AD203B41FA5}">
                      <a16:colId xmlns:a16="http://schemas.microsoft.com/office/drawing/2014/main" val="3193894922"/>
                    </a:ext>
                  </a:extLst>
                </a:gridCol>
                <a:gridCol w="5358093">
                  <a:extLst>
                    <a:ext uri="{9D8B030D-6E8A-4147-A177-3AD203B41FA5}">
                      <a16:colId xmlns:a16="http://schemas.microsoft.com/office/drawing/2014/main" val="115357378"/>
                    </a:ext>
                  </a:extLst>
                </a:gridCol>
                <a:gridCol w="5480025">
                  <a:extLst>
                    <a:ext uri="{9D8B030D-6E8A-4147-A177-3AD203B41FA5}">
                      <a16:colId xmlns:a16="http://schemas.microsoft.com/office/drawing/2014/main" val="1904094284"/>
                    </a:ext>
                  </a:extLst>
                </a:gridCol>
              </a:tblGrid>
              <a:tr h="452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力的图示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力的示意图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418002"/>
                  </a:ext>
                </a:extLst>
              </a:tr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表示了力的三要素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用于精确表示力时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表示了力的作用点和方向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用于受力分析时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500671"/>
                  </a:ext>
                </a:extLst>
              </a:tr>
              <a:tr h="316817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作图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步骤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选定标度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用一定长度的线段表示一定大小的力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从作用点开始沿力的方向画一线段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根据选定的标度和力的大小按比例确定线段的长度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在线段的末端标出箭头表示力的方向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从作用点开始沿力的方向画一条适当长度的线段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在线段的末端标出箭头表示力的方向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不需选定标度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3939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8230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52785"/>
            <a:ext cx="11485848" cy="2792239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197485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画力的图示时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标度应根据力的大小合理选取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使表示力的有向线段的长度等于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段标度的长度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画同一物体受到的不同的力时要用同一标度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对于几何形状规则的物体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在画力的图示或示意图时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有向线段的起点可画在其几何中心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画力的图示时应标出力的方向、力的符号、力的大小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温馨提示.eps" descr="id:21474935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015385"/>
            <a:ext cx="1711325" cy="33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30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538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图所示是小车所受外力的图示，所选标度都相同，则对于小车的运动，作用效果相同的是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都不相同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2.eps" descr="id:21474914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9652" y="875610"/>
            <a:ext cx="1203325" cy="387350"/>
          </a:xfrm>
          <a:prstGeom prst="rect">
            <a:avLst/>
          </a:prstGeom>
        </p:spPr>
      </p:pic>
      <p:pic>
        <p:nvPicPr>
          <p:cNvPr id="5" name="cz246a.jpg" descr="id:21474935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3078" y="1628800"/>
            <a:ext cx="5616624" cy="2632974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27642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93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0424" y="4190243"/>
            <a:ext cx="842082" cy="299992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56435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982663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由图可知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的大小与其他三个不同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的方向与其他三个不同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的作用效果与其他两个不相同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的大小、方向都相同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而且作用在同一条直线上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的作用效果是相同的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24解析.eps" descr="id:214749396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36604" y="4711607"/>
            <a:ext cx="835902" cy="29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437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58594"/>
            <a:ext cx="11485848" cy="113024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197485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的图示反映了力的三要素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而力的示意图只反映了力的作用点和方向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在分析物体受力时经常用到力的示意图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名师点拨.eps" descr="id:21474935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40027"/>
            <a:ext cx="1737360" cy="405765"/>
          </a:xfrm>
          <a:prstGeom prst="rect">
            <a:avLst/>
          </a:prstGeom>
          <a:solidFill>
            <a:srgbClr val="E3F2E7"/>
          </a:solidFill>
        </p:spPr>
      </p:pic>
    </p:spTree>
    <p:extLst>
      <p:ext uri="{BB962C8B-B14F-4D97-AF65-F5344CB8AC3E}">
        <p14:creationId xmlns:p14="http://schemas.microsoft.com/office/powerpoint/2010/main" val="15393361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538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重心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的确定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质量分布均匀的物体，重心的位置只跟物体的形状有关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若物体的形状是几何对称的，则几何中心就是重心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质量分布不均匀的物体，重心的位置除了跟物体的形状有关外，还跟质量的分布情况有关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利用数学法确定重心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画出示意图；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找几何关系；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确定重心位置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3.eps" descr="id:21474935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1349" y="836712"/>
            <a:ext cx="1228725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2083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54710"/>
            <a:ext cx="11485848" cy="2862322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8595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寻找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重心的方法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二力平衡时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两个力等大反向共线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方法一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支撑法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轴对称的碗、碟等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它们的重心在中轴线上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可用二力平衡的方法找到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用一个手指将碟子挑起静止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即可找到其重心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名师点拨.eps" descr="id:21474935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45302"/>
            <a:ext cx="1737360" cy="40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2997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8847"/>
            <a:ext cx="11485848" cy="3312445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方法二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悬挂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法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Z247.eps" descr="id:21474935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18500" y="1490414"/>
            <a:ext cx="3170555" cy="207327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640956"/>
            <a:ext cx="11485848" cy="2308324"/>
          </a:xfrm>
          <a:prstGeom prst="rect">
            <a:avLst/>
          </a:prstGeom>
          <a:solidFill>
            <a:srgbClr val="E3F2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薄板形物体的重心可用悬挂法确定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先在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点把板悬挂起来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物体静止时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物体所受的重力与悬绳的拉力在同一竖直线上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所以物体的重心一定在通过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点的竖直线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然后在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点把物体悬挂起来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同理知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物体的重心一定在通过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点的竖直线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的交点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就是薄板的重心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877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52400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结是一种中国特有的手工编织工艺品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一质量为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的中国结用细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绳悬挂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点处于静止状态，如图所示，重力加速度为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一定竖直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中国结的重心一定在它的几何中心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中国结的重心可能不在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直线上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对中国结的拉力就是中国结的重力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3.eps" descr="id:21474935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92699"/>
            <a:ext cx="1203325" cy="38735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05064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A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4190243"/>
            <a:ext cx="842082" cy="299992"/>
          </a:xfrm>
          <a:prstGeom prst="rect">
            <a:avLst/>
          </a:prstGeom>
        </p:spPr>
      </p:pic>
      <p:pic>
        <p:nvPicPr>
          <p:cNvPr id="8" name="bt01.jpg" descr="id:214749359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255446" y="2019547"/>
            <a:ext cx="1193271" cy="259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23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的描述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力的概念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是物体和物体间的相互作用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一个力总是联系着两个物体——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施力物体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受力物体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，且二者同时存在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力的作用效果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力能使物体产生形变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即物体的形状或体积发生变化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；或使物体的运动状态发生改变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即物体的速度大小或运动方向发生改变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力的作用效果是由力的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大小、方向和作用点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共同决定的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点1.eps" descr="id:21474938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4255" y="1647095"/>
            <a:ext cx="1236455" cy="341745"/>
          </a:xfrm>
          <a:prstGeom prst="rect">
            <a:avLst/>
          </a:prstGeom>
        </p:spPr>
      </p:pic>
      <p:pic>
        <p:nvPicPr>
          <p:cNvPr id="7" name="24知识过.eps" descr="id:21474938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770554"/>
            <a:ext cx="6966049" cy="60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073150" algn="l"/>
                <a:tab pos="59404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二力平衡的条件可知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用一根细绳悬挂的中国结静止时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细绳的拉力与中国结自身的重力等大反向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重力的方向竖直向下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拉力的方向竖直向上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一定是竖直的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中国结的重心一定在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直线上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由于中国结的形状不是完全对称的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质量分布不均匀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故中国结的重心不一定在它的几何中心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对中国结的拉力大小等于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但拉力与重力是两种不同性质的力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36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31298"/>
            <a:ext cx="840740" cy="299720"/>
          </a:xfrm>
          <a:prstGeom prst="rect">
            <a:avLst/>
          </a:prstGeom>
        </p:spPr>
      </p:pic>
      <p:pic>
        <p:nvPicPr>
          <p:cNvPr id="4" name="bt01.jpg" descr="id:21474935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35166" y="3861048"/>
            <a:ext cx="1193271" cy="259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601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0660"/>
            <a:ext cx="11485848" cy="168424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相互作用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的物体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可以直接接触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也可以不接触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但作用力必然是成对出现的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并非有生命的物体才能是施力物体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也并非先有施力物体后有受力物体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任何一个力都独立地产生作用效果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使物体产生形变或使物体运动状态发生变化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名师点拨.eps" descr="id:21474934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5462" y="971252"/>
            <a:ext cx="1737360" cy="40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力的单位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的单位是牛顿，简称牛，符号是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力的三要素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、方向、作用点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是矢量，同样大小的力，若施力方向不同，作用效果通常也不同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力的图示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物理学中，可用一条带箭头的线段来表示力：线段的长短表示力的大小，箭头指向表示力的方向，箭尾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或箭头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所在位置表示力的作用点，线段所在的直线表示力的作用线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这种描述力的方法，称为力的图示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t24.jpg" descr="id:21474934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75126" y="3179109"/>
            <a:ext cx="2151668" cy="271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画力的图示的步骤：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选取合适的标度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如用若干毫米表示一定大小的力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从作用点开始沿力的方向画一线段，线段的长短按选定的标度和力的大小画出，线段上加刻度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在线段的一端加箭头表示力的方向，箭尾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或箭头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在力的作用点上，力的方向所在的直线叫力的作用线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bt24.jpg" descr="id:21474934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75126" y="3881296"/>
            <a:ext cx="2151668" cy="271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力的示意图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简明表示物体的受力情况，有时只需画出力的示意图，即只画出带箭头的线段来表示物体在这个方向上受到了力的作用，对线段的长度没有严格要求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451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524000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`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重力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及其测量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重力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概念：因地球的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而使物体受到的力称为重力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物体所受重力的大小常简称为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测量方法：重力的大小可用弹簧测力计测出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测量时使物体保持静止，这样测力计的示数就等于物体所受重力的大小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方向：总是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竖直向下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大小：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，式中的比例系数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9.8 N/kg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四种基本相互作用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：引力相互作用、电磁相互作用、强相互作用、弱相互作用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38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886142"/>
            <a:ext cx="1413871" cy="37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433513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`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物体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的重心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个物体的各个组成部分都受重力的作用，但从效果上看，可认为重力集中作用在一个点上，我们把这个点视为重力的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等效作用点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，称为物体的重心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重心位置的决定因素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一是物体的质量分布；二是物体的形状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39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75555"/>
            <a:ext cx="1426973" cy="37947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197814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重心的确定方法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质量分布均匀、形状规则的物体的重心在其几何中心上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对形状不规则的薄物体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可用支撑法或悬挂法来确定其重心位置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拓展.eps" descr="id:21474934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349125"/>
            <a:ext cx="1191895" cy="33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07931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834</Words>
  <Application>Microsoft Office PowerPoint</Application>
  <PresentationFormat>自定义</PresentationFormat>
  <Paragraphs>111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384</cp:revision>
  <dcterms:created xsi:type="dcterms:W3CDTF">2020-11-06T05:24:00Z</dcterms:created>
  <dcterms:modified xsi:type="dcterms:W3CDTF">2025-06-20T06:31:32Z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